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2"/>
  </p:notesMasterIdLst>
  <p:sldIdLst>
    <p:sldId id="265" r:id="rId2"/>
    <p:sldId id="294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1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A26D40-ECB3-432A-8A77-3700366BF42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558C55-A211-4917-8544-C17E0903E1C0}">
      <dgm:prSet phldrT="[Текст]" custT="1"/>
      <dgm:spPr/>
      <dgm:t>
        <a:bodyPr/>
        <a:lstStyle/>
        <a:p>
          <a:r>
            <a:rPr lang="ru-RU" sz="1600" dirty="0" smtClean="0"/>
            <a:t>регулирование водно-теплового режима земляного полотна </a:t>
          </a:r>
          <a:endParaRPr lang="ru-RU" sz="1600" dirty="0"/>
        </a:p>
      </dgm:t>
    </dgm:pt>
    <dgm:pt modelId="{E0D6C9EE-BED0-408D-84ED-A8E26DE7D721}" type="parTrans" cxnId="{5DC87196-624B-4A7E-B70A-E5942E2D8A4F}">
      <dgm:prSet/>
      <dgm:spPr/>
      <dgm:t>
        <a:bodyPr/>
        <a:lstStyle/>
        <a:p>
          <a:endParaRPr lang="ru-RU"/>
        </a:p>
      </dgm:t>
    </dgm:pt>
    <dgm:pt modelId="{2B49997D-0D26-4A9A-A78B-3BB66F25771C}" type="sibTrans" cxnId="{5DC87196-624B-4A7E-B70A-E5942E2D8A4F}">
      <dgm:prSet/>
      <dgm:spPr/>
      <dgm:t>
        <a:bodyPr/>
        <a:lstStyle/>
        <a:p>
          <a:endParaRPr lang="ru-RU"/>
        </a:p>
      </dgm:t>
    </dgm:pt>
    <dgm:pt modelId="{E33800FE-F10A-4AFA-8057-FC31CE895275}">
      <dgm:prSet phldrT="[Текст]"/>
      <dgm:spPr/>
      <dgm:t>
        <a:bodyPr/>
        <a:lstStyle/>
        <a:p>
          <a:r>
            <a:rPr lang="ru-RU" dirty="0" smtClean="0"/>
            <a:t>мероприятия по ограничению увлажнения земляного полотна поверхностными и грунтовыми водами</a:t>
          </a:r>
          <a:endParaRPr lang="ru-RU" dirty="0"/>
        </a:p>
      </dgm:t>
    </dgm:pt>
    <dgm:pt modelId="{531C0086-835B-4288-B6FD-A8A5544EA783}" type="parTrans" cxnId="{32AEA340-8A86-4190-AFE0-4C8958309C81}">
      <dgm:prSet/>
      <dgm:spPr/>
      <dgm:t>
        <a:bodyPr/>
        <a:lstStyle/>
        <a:p>
          <a:endParaRPr lang="ru-RU"/>
        </a:p>
      </dgm:t>
    </dgm:pt>
    <dgm:pt modelId="{5E82DCC9-CCEC-426D-A9C8-8FBF6C9F2DC1}" type="sibTrans" cxnId="{32AEA340-8A86-4190-AFE0-4C8958309C81}">
      <dgm:prSet/>
      <dgm:spPr/>
      <dgm:t>
        <a:bodyPr/>
        <a:lstStyle/>
        <a:p>
          <a:endParaRPr lang="ru-RU"/>
        </a:p>
      </dgm:t>
    </dgm:pt>
    <dgm:pt modelId="{04E5B942-0477-410B-9362-A572682C06D5}">
      <dgm:prSet phldrT="[Текст]"/>
      <dgm:spPr/>
      <dgm:t>
        <a:bodyPr/>
        <a:lstStyle/>
        <a:p>
          <a:r>
            <a:rPr lang="ru-RU" dirty="0" smtClean="0"/>
            <a:t>мероприятия по замене и улучшению грунтов</a:t>
          </a:r>
          <a:endParaRPr lang="ru-RU" dirty="0"/>
        </a:p>
      </dgm:t>
    </dgm:pt>
    <dgm:pt modelId="{F1A2E5A9-1BF0-46EF-AE99-450AF6055141}" type="parTrans" cxnId="{18A17FD7-634C-4A65-BDA0-821E146A6012}">
      <dgm:prSet/>
      <dgm:spPr/>
      <dgm:t>
        <a:bodyPr/>
        <a:lstStyle/>
        <a:p>
          <a:endParaRPr lang="ru-RU"/>
        </a:p>
      </dgm:t>
    </dgm:pt>
    <dgm:pt modelId="{AC038A1C-1232-4A5F-BAC2-6DD7775DF986}" type="sibTrans" cxnId="{18A17FD7-634C-4A65-BDA0-821E146A6012}">
      <dgm:prSet/>
      <dgm:spPr/>
      <dgm:t>
        <a:bodyPr/>
        <a:lstStyle/>
        <a:p>
          <a:endParaRPr lang="ru-RU"/>
        </a:p>
      </dgm:t>
    </dgm:pt>
    <dgm:pt modelId="{4F5AF628-303C-4CEC-8A0C-B30F0F3351BA}">
      <dgm:prSet phldrT="[Текст]"/>
      <dgm:spPr/>
      <dgm:t>
        <a:bodyPr/>
        <a:lstStyle/>
        <a:p>
          <a:r>
            <a:rPr lang="ru-RU" dirty="0" smtClean="0"/>
            <a:t>мероприятия, регулирующие тепловой режим земляного полотна путем устройства теплоизоляционных слоев</a:t>
          </a:r>
          <a:endParaRPr lang="ru-RU" dirty="0"/>
        </a:p>
      </dgm:t>
    </dgm:pt>
    <dgm:pt modelId="{0071F37D-EA5B-4AB3-AFB6-3C216C6BBC43}" type="parTrans" cxnId="{77395640-9FA0-48C2-BB37-A397187137A8}">
      <dgm:prSet/>
      <dgm:spPr/>
      <dgm:t>
        <a:bodyPr/>
        <a:lstStyle/>
        <a:p>
          <a:endParaRPr lang="ru-RU"/>
        </a:p>
      </dgm:t>
    </dgm:pt>
    <dgm:pt modelId="{EFC46336-07BD-4A23-9158-E486CCAC98C4}" type="sibTrans" cxnId="{77395640-9FA0-48C2-BB37-A397187137A8}">
      <dgm:prSet/>
      <dgm:spPr/>
      <dgm:t>
        <a:bodyPr/>
        <a:lstStyle/>
        <a:p>
          <a:endParaRPr lang="ru-RU"/>
        </a:p>
      </dgm:t>
    </dgm:pt>
    <dgm:pt modelId="{3A9F6601-50D9-4110-8436-8061F69911E7}">
      <dgm:prSet/>
      <dgm:spPr/>
      <dgm:t>
        <a:bodyPr/>
        <a:lstStyle/>
        <a:p>
          <a:r>
            <a:rPr lang="ru-RU" dirty="0" smtClean="0"/>
            <a:t>мероприятия по отводу воды из дорожной одежды, включая устройство дренирующих слоев и прослоек, дренажи мелкого заложения</a:t>
          </a:r>
          <a:endParaRPr lang="ru-RU" dirty="0"/>
        </a:p>
      </dgm:t>
    </dgm:pt>
    <dgm:pt modelId="{1D74908E-B6BD-4611-9C1B-E2DC8A1FE130}" type="parTrans" cxnId="{80557592-EFE7-4742-9843-649A9BA16193}">
      <dgm:prSet/>
      <dgm:spPr/>
      <dgm:t>
        <a:bodyPr/>
        <a:lstStyle/>
        <a:p>
          <a:endParaRPr lang="ru-RU"/>
        </a:p>
      </dgm:t>
    </dgm:pt>
    <dgm:pt modelId="{C512F7D5-10B4-4FFA-9892-DE2691C5F920}" type="sibTrans" cxnId="{80557592-EFE7-4742-9843-649A9BA16193}">
      <dgm:prSet/>
      <dgm:spPr/>
      <dgm:t>
        <a:bodyPr/>
        <a:lstStyle/>
        <a:p>
          <a:endParaRPr lang="ru-RU"/>
        </a:p>
      </dgm:t>
    </dgm:pt>
    <dgm:pt modelId="{5F09C33E-6FA2-47E9-A557-120A4B7D6432}" type="pres">
      <dgm:prSet presAssocID="{78A26D40-ECB3-432A-8A77-3700366BF42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38AD2E-10DF-4548-B408-235EA8AC8650}" type="pres">
      <dgm:prSet presAssocID="{72558C55-A211-4917-8544-C17E0903E1C0}" presName="hierRoot1" presStyleCnt="0">
        <dgm:presLayoutVars>
          <dgm:hierBranch val="init"/>
        </dgm:presLayoutVars>
      </dgm:prSet>
      <dgm:spPr/>
    </dgm:pt>
    <dgm:pt modelId="{A12CCD3B-67F7-4E20-9ED4-25E8409488E6}" type="pres">
      <dgm:prSet presAssocID="{72558C55-A211-4917-8544-C17E0903E1C0}" presName="rootComposite1" presStyleCnt="0"/>
      <dgm:spPr/>
    </dgm:pt>
    <dgm:pt modelId="{BE641F39-6BE1-4402-8C2A-E197B6D77C11}" type="pres">
      <dgm:prSet presAssocID="{72558C55-A211-4917-8544-C17E0903E1C0}" presName="rootText1" presStyleLbl="node0" presStyleIdx="0" presStyleCnt="1" custScaleX="466306" custScaleY="4302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7ED922-9F65-45BA-9425-85E766ACFE21}" type="pres">
      <dgm:prSet presAssocID="{72558C55-A211-4917-8544-C17E0903E1C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B523F5C-0A66-4201-AF9A-2141DF807566}" type="pres">
      <dgm:prSet presAssocID="{72558C55-A211-4917-8544-C17E0903E1C0}" presName="hierChild2" presStyleCnt="0"/>
      <dgm:spPr/>
    </dgm:pt>
    <dgm:pt modelId="{AEBBD939-CA2F-419F-A731-0D46DD91B329}" type="pres">
      <dgm:prSet presAssocID="{531C0086-835B-4288-B6FD-A8A5544EA783}" presName="Name37" presStyleLbl="parChTrans1D2" presStyleIdx="0" presStyleCnt="4"/>
      <dgm:spPr/>
      <dgm:t>
        <a:bodyPr/>
        <a:lstStyle/>
        <a:p>
          <a:endParaRPr lang="ru-RU"/>
        </a:p>
      </dgm:t>
    </dgm:pt>
    <dgm:pt modelId="{48B71EB5-7554-48DA-A3AD-9A121BF75119}" type="pres">
      <dgm:prSet presAssocID="{E33800FE-F10A-4AFA-8057-FC31CE895275}" presName="hierRoot2" presStyleCnt="0">
        <dgm:presLayoutVars>
          <dgm:hierBranch val="init"/>
        </dgm:presLayoutVars>
      </dgm:prSet>
      <dgm:spPr/>
    </dgm:pt>
    <dgm:pt modelId="{F3B32C58-8FB4-4582-B205-E1F4BECF285F}" type="pres">
      <dgm:prSet presAssocID="{E33800FE-F10A-4AFA-8057-FC31CE895275}" presName="rootComposite" presStyleCnt="0"/>
      <dgm:spPr/>
    </dgm:pt>
    <dgm:pt modelId="{77DAFC1B-03CC-4A71-AA37-5EA2BA6AEB14}" type="pres">
      <dgm:prSet presAssocID="{E33800FE-F10A-4AFA-8057-FC31CE895275}" presName="rootText" presStyleLbl="node2" presStyleIdx="0" presStyleCnt="4" custScaleX="186983" custScaleY="3299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869123-3556-41A7-92D4-B439EAD44793}" type="pres">
      <dgm:prSet presAssocID="{E33800FE-F10A-4AFA-8057-FC31CE895275}" presName="rootConnector" presStyleLbl="node2" presStyleIdx="0" presStyleCnt="4"/>
      <dgm:spPr/>
      <dgm:t>
        <a:bodyPr/>
        <a:lstStyle/>
        <a:p>
          <a:endParaRPr lang="ru-RU"/>
        </a:p>
      </dgm:t>
    </dgm:pt>
    <dgm:pt modelId="{341DC578-AE20-4F0A-96DC-41261A8A072D}" type="pres">
      <dgm:prSet presAssocID="{E33800FE-F10A-4AFA-8057-FC31CE895275}" presName="hierChild4" presStyleCnt="0"/>
      <dgm:spPr/>
    </dgm:pt>
    <dgm:pt modelId="{D635C005-A68C-471E-8D74-09A7C9AB4DD0}" type="pres">
      <dgm:prSet presAssocID="{E33800FE-F10A-4AFA-8057-FC31CE895275}" presName="hierChild5" presStyleCnt="0"/>
      <dgm:spPr/>
    </dgm:pt>
    <dgm:pt modelId="{AC171BE7-2CA3-4068-9CD3-1D8DD66ACFA9}" type="pres">
      <dgm:prSet presAssocID="{F1A2E5A9-1BF0-46EF-AE99-450AF6055141}" presName="Name37" presStyleLbl="parChTrans1D2" presStyleIdx="1" presStyleCnt="4"/>
      <dgm:spPr/>
      <dgm:t>
        <a:bodyPr/>
        <a:lstStyle/>
        <a:p>
          <a:endParaRPr lang="ru-RU"/>
        </a:p>
      </dgm:t>
    </dgm:pt>
    <dgm:pt modelId="{8C4DF76A-2C17-4975-A3A1-78F6FC32F167}" type="pres">
      <dgm:prSet presAssocID="{04E5B942-0477-410B-9362-A572682C06D5}" presName="hierRoot2" presStyleCnt="0">
        <dgm:presLayoutVars>
          <dgm:hierBranch val="init"/>
        </dgm:presLayoutVars>
      </dgm:prSet>
      <dgm:spPr/>
    </dgm:pt>
    <dgm:pt modelId="{363BF869-3122-4C09-B295-56B8E4110AFA}" type="pres">
      <dgm:prSet presAssocID="{04E5B942-0477-410B-9362-A572682C06D5}" presName="rootComposite" presStyleCnt="0"/>
      <dgm:spPr/>
    </dgm:pt>
    <dgm:pt modelId="{A0C50F25-E2AF-40C9-8C2E-F1552A95AF77}" type="pres">
      <dgm:prSet presAssocID="{04E5B942-0477-410B-9362-A572682C06D5}" presName="rootText" presStyleLbl="node2" presStyleIdx="1" presStyleCnt="4" custScaleX="186983" custScaleY="3299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5F9874-008C-4530-A3F6-68909E5349E9}" type="pres">
      <dgm:prSet presAssocID="{04E5B942-0477-410B-9362-A572682C06D5}" presName="rootConnector" presStyleLbl="node2" presStyleIdx="1" presStyleCnt="4"/>
      <dgm:spPr/>
      <dgm:t>
        <a:bodyPr/>
        <a:lstStyle/>
        <a:p>
          <a:endParaRPr lang="ru-RU"/>
        </a:p>
      </dgm:t>
    </dgm:pt>
    <dgm:pt modelId="{4D8D6DE3-43B8-47FB-B7EA-C25EF99895EB}" type="pres">
      <dgm:prSet presAssocID="{04E5B942-0477-410B-9362-A572682C06D5}" presName="hierChild4" presStyleCnt="0"/>
      <dgm:spPr/>
    </dgm:pt>
    <dgm:pt modelId="{7573A317-D5D4-42E8-916F-06C4D8788F50}" type="pres">
      <dgm:prSet presAssocID="{04E5B942-0477-410B-9362-A572682C06D5}" presName="hierChild5" presStyleCnt="0"/>
      <dgm:spPr/>
    </dgm:pt>
    <dgm:pt modelId="{0C7D6E3A-D696-4CF3-A809-B1FC6F2DC8F1}" type="pres">
      <dgm:prSet presAssocID="{0071F37D-EA5B-4AB3-AFB6-3C216C6BBC43}" presName="Name37" presStyleLbl="parChTrans1D2" presStyleIdx="2" presStyleCnt="4"/>
      <dgm:spPr/>
      <dgm:t>
        <a:bodyPr/>
        <a:lstStyle/>
        <a:p>
          <a:endParaRPr lang="ru-RU"/>
        </a:p>
      </dgm:t>
    </dgm:pt>
    <dgm:pt modelId="{FC367DAE-6149-4705-896A-36572BFAFA41}" type="pres">
      <dgm:prSet presAssocID="{4F5AF628-303C-4CEC-8A0C-B30F0F3351BA}" presName="hierRoot2" presStyleCnt="0">
        <dgm:presLayoutVars>
          <dgm:hierBranch val="init"/>
        </dgm:presLayoutVars>
      </dgm:prSet>
      <dgm:spPr/>
    </dgm:pt>
    <dgm:pt modelId="{6AECEB69-44B6-4AF9-A56D-5C36D4282DFB}" type="pres">
      <dgm:prSet presAssocID="{4F5AF628-303C-4CEC-8A0C-B30F0F3351BA}" presName="rootComposite" presStyleCnt="0"/>
      <dgm:spPr/>
    </dgm:pt>
    <dgm:pt modelId="{0CACB4EB-A26C-496A-8366-46E1D9E66430}" type="pres">
      <dgm:prSet presAssocID="{4F5AF628-303C-4CEC-8A0C-B30F0F3351BA}" presName="rootText" presStyleLbl="node2" presStyleIdx="2" presStyleCnt="4" custScaleX="228558" custScaleY="3317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F1FEFB-9FBD-4DBA-B315-168168B7DCFB}" type="pres">
      <dgm:prSet presAssocID="{4F5AF628-303C-4CEC-8A0C-B30F0F3351BA}" presName="rootConnector" presStyleLbl="node2" presStyleIdx="2" presStyleCnt="4"/>
      <dgm:spPr/>
      <dgm:t>
        <a:bodyPr/>
        <a:lstStyle/>
        <a:p>
          <a:endParaRPr lang="ru-RU"/>
        </a:p>
      </dgm:t>
    </dgm:pt>
    <dgm:pt modelId="{5884613A-A4FA-4879-90E3-5109C11CEE11}" type="pres">
      <dgm:prSet presAssocID="{4F5AF628-303C-4CEC-8A0C-B30F0F3351BA}" presName="hierChild4" presStyleCnt="0"/>
      <dgm:spPr/>
    </dgm:pt>
    <dgm:pt modelId="{60796975-801D-4DFB-930B-C913D823DD77}" type="pres">
      <dgm:prSet presAssocID="{4F5AF628-303C-4CEC-8A0C-B30F0F3351BA}" presName="hierChild5" presStyleCnt="0"/>
      <dgm:spPr/>
    </dgm:pt>
    <dgm:pt modelId="{C1D2ABCC-7149-44E6-ADE3-A6C05736FF6F}" type="pres">
      <dgm:prSet presAssocID="{1D74908E-B6BD-4611-9C1B-E2DC8A1FE130}" presName="Name37" presStyleLbl="parChTrans1D2" presStyleIdx="3" presStyleCnt="4"/>
      <dgm:spPr/>
      <dgm:t>
        <a:bodyPr/>
        <a:lstStyle/>
        <a:p>
          <a:endParaRPr lang="ru-RU"/>
        </a:p>
      </dgm:t>
    </dgm:pt>
    <dgm:pt modelId="{6A40053C-78A4-452D-9F9E-50D3A56FC747}" type="pres">
      <dgm:prSet presAssocID="{3A9F6601-50D9-4110-8436-8061F69911E7}" presName="hierRoot2" presStyleCnt="0">
        <dgm:presLayoutVars>
          <dgm:hierBranch val="init"/>
        </dgm:presLayoutVars>
      </dgm:prSet>
      <dgm:spPr/>
    </dgm:pt>
    <dgm:pt modelId="{2F7B9D10-953B-44AA-8FB7-DF59CB39E6EC}" type="pres">
      <dgm:prSet presAssocID="{3A9F6601-50D9-4110-8436-8061F69911E7}" presName="rootComposite" presStyleCnt="0"/>
      <dgm:spPr/>
    </dgm:pt>
    <dgm:pt modelId="{F92CABC8-D45F-4273-93AC-9962BA963D81}" type="pres">
      <dgm:prSet presAssocID="{3A9F6601-50D9-4110-8436-8061F69911E7}" presName="rootText" presStyleLbl="node2" presStyleIdx="3" presStyleCnt="4" custScaleX="228558" custScaleY="3384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29DABF-8B39-4D9E-9627-970C6E05189B}" type="pres">
      <dgm:prSet presAssocID="{3A9F6601-50D9-4110-8436-8061F69911E7}" presName="rootConnector" presStyleLbl="node2" presStyleIdx="3" presStyleCnt="4"/>
      <dgm:spPr/>
      <dgm:t>
        <a:bodyPr/>
        <a:lstStyle/>
        <a:p>
          <a:endParaRPr lang="ru-RU"/>
        </a:p>
      </dgm:t>
    </dgm:pt>
    <dgm:pt modelId="{43E9A62A-5F88-47CD-8133-4B8BC95BFF7D}" type="pres">
      <dgm:prSet presAssocID="{3A9F6601-50D9-4110-8436-8061F69911E7}" presName="hierChild4" presStyleCnt="0"/>
      <dgm:spPr/>
    </dgm:pt>
    <dgm:pt modelId="{C32CEDCB-9530-42B5-859A-78D3A4444241}" type="pres">
      <dgm:prSet presAssocID="{3A9F6601-50D9-4110-8436-8061F69911E7}" presName="hierChild5" presStyleCnt="0"/>
      <dgm:spPr/>
    </dgm:pt>
    <dgm:pt modelId="{3A7D7242-E51D-428C-A47D-FE26DF81F074}" type="pres">
      <dgm:prSet presAssocID="{72558C55-A211-4917-8544-C17E0903E1C0}" presName="hierChild3" presStyleCnt="0"/>
      <dgm:spPr/>
    </dgm:pt>
  </dgm:ptLst>
  <dgm:cxnLst>
    <dgm:cxn modelId="{80557592-EFE7-4742-9843-649A9BA16193}" srcId="{72558C55-A211-4917-8544-C17E0903E1C0}" destId="{3A9F6601-50D9-4110-8436-8061F69911E7}" srcOrd="3" destOrd="0" parTransId="{1D74908E-B6BD-4611-9C1B-E2DC8A1FE130}" sibTransId="{C512F7D5-10B4-4FFA-9892-DE2691C5F920}"/>
    <dgm:cxn modelId="{A1CE23C0-A4D1-44A0-B666-AC4C49247ADA}" type="presOf" srcId="{F1A2E5A9-1BF0-46EF-AE99-450AF6055141}" destId="{AC171BE7-2CA3-4068-9CD3-1D8DD66ACFA9}" srcOrd="0" destOrd="0" presId="urn:microsoft.com/office/officeart/2005/8/layout/orgChart1"/>
    <dgm:cxn modelId="{331D9CC8-ADBA-4283-B977-9425D5FF1D41}" type="presOf" srcId="{3A9F6601-50D9-4110-8436-8061F69911E7}" destId="{9629DABF-8B39-4D9E-9627-970C6E05189B}" srcOrd="1" destOrd="0" presId="urn:microsoft.com/office/officeart/2005/8/layout/orgChart1"/>
    <dgm:cxn modelId="{250B1CB6-0FC4-4DDC-BA64-76EC09A68D77}" type="presOf" srcId="{E33800FE-F10A-4AFA-8057-FC31CE895275}" destId="{5A869123-3556-41A7-92D4-B439EAD44793}" srcOrd="1" destOrd="0" presId="urn:microsoft.com/office/officeart/2005/8/layout/orgChart1"/>
    <dgm:cxn modelId="{2F075975-1AD8-4169-B714-BEE08B2AAE68}" type="presOf" srcId="{3A9F6601-50D9-4110-8436-8061F69911E7}" destId="{F92CABC8-D45F-4273-93AC-9962BA963D81}" srcOrd="0" destOrd="0" presId="urn:microsoft.com/office/officeart/2005/8/layout/orgChart1"/>
    <dgm:cxn modelId="{D7E1BCA2-990F-4C4E-B393-C1A8FCE7FA1C}" type="presOf" srcId="{E33800FE-F10A-4AFA-8057-FC31CE895275}" destId="{77DAFC1B-03CC-4A71-AA37-5EA2BA6AEB14}" srcOrd="0" destOrd="0" presId="urn:microsoft.com/office/officeart/2005/8/layout/orgChart1"/>
    <dgm:cxn modelId="{18A17FD7-634C-4A65-BDA0-821E146A6012}" srcId="{72558C55-A211-4917-8544-C17E0903E1C0}" destId="{04E5B942-0477-410B-9362-A572682C06D5}" srcOrd="1" destOrd="0" parTransId="{F1A2E5A9-1BF0-46EF-AE99-450AF6055141}" sibTransId="{AC038A1C-1232-4A5F-BAC2-6DD7775DF986}"/>
    <dgm:cxn modelId="{C6CEDB5B-D48B-4C0C-8256-A56C20193858}" type="presOf" srcId="{04E5B942-0477-410B-9362-A572682C06D5}" destId="{A0C50F25-E2AF-40C9-8C2E-F1552A95AF77}" srcOrd="0" destOrd="0" presId="urn:microsoft.com/office/officeart/2005/8/layout/orgChart1"/>
    <dgm:cxn modelId="{34E4992A-BC20-48F6-8AD4-D595E807ACF9}" type="presOf" srcId="{72558C55-A211-4917-8544-C17E0903E1C0}" destId="{767ED922-9F65-45BA-9425-85E766ACFE21}" srcOrd="1" destOrd="0" presId="urn:microsoft.com/office/officeart/2005/8/layout/orgChart1"/>
    <dgm:cxn modelId="{CE84A843-632E-4EA2-85E1-5F5A04C90F50}" type="presOf" srcId="{0071F37D-EA5B-4AB3-AFB6-3C216C6BBC43}" destId="{0C7D6E3A-D696-4CF3-A809-B1FC6F2DC8F1}" srcOrd="0" destOrd="0" presId="urn:microsoft.com/office/officeart/2005/8/layout/orgChart1"/>
    <dgm:cxn modelId="{AE4BECA5-4944-489A-9C2B-0D942D91343B}" type="presOf" srcId="{1D74908E-B6BD-4611-9C1B-E2DC8A1FE130}" destId="{C1D2ABCC-7149-44E6-ADE3-A6C05736FF6F}" srcOrd="0" destOrd="0" presId="urn:microsoft.com/office/officeart/2005/8/layout/orgChart1"/>
    <dgm:cxn modelId="{77395640-9FA0-48C2-BB37-A397187137A8}" srcId="{72558C55-A211-4917-8544-C17E0903E1C0}" destId="{4F5AF628-303C-4CEC-8A0C-B30F0F3351BA}" srcOrd="2" destOrd="0" parTransId="{0071F37D-EA5B-4AB3-AFB6-3C216C6BBC43}" sibTransId="{EFC46336-07BD-4A23-9158-E486CCAC98C4}"/>
    <dgm:cxn modelId="{35FDFF10-8B9B-4434-A96F-D43DE185852A}" type="presOf" srcId="{72558C55-A211-4917-8544-C17E0903E1C0}" destId="{BE641F39-6BE1-4402-8C2A-E197B6D77C11}" srcOrd="0" destOrd="0" presId="urn:microsoft.com/office/officeart/2005/8/layout/orgChart1"/>
    <dgm:cxn modelId="{C5C20141-DFAD-4F65-AB95-304A43C87A39}" type="presOf" srcId="{531C0086-835B-4288-B6FD-A8A5544EA783}" destId="{AEBBD939-CA2F-419F-A731-0D46DD91B329}" srcOrd="0" destOrd="0" presId="urn:microsoft.com/office/officeart/2005/8/layout/orgChart1"/>
    <dgm:cxn modelId="{36988262-62E3-4924-96D1-7A3882362AF8}" type="presOf" srcId="{4F5AF628-303C-4CEC-8A0C-B30F0F3351BA}" destId="{0CACB4EB-A26C-496A-8366-46E1D9E66430}" srcOrd="0" destOrd="0" presId="urn:microsoft.com/office/officeart/2005/8/layout/orgChart1"/>
    <dgm:cxn modelId="{22A05768-B12A-45A0-917B-A1524BBA402F}" type="presOf" srcId="{4F5AF628-303C-4CEC-8A0C-B30F0F3351BA}" destId="{B4F1FEFB-9FBD-4DBA-B315-168168B7DCFB}" srcOrd="1" destOrd="0" presId="urn:microsoft.com/office/officeart/2005/8/layout/orgChart1"/>
    <dgm:cxn modelId="{83D37C79-EA8B-4252-83E9-8E3173896C09}" type="presOf" srcId="{78A26D40-ECB3-432A-8A77-3700366BF421}" destId="{5F09C33E-6FA2-47E9-A557-120A4B7D6432}" srcOrd="0" destOrd="0" presId="urn:microsoft.com/office/officeart/2005/8/layout/orgChart1"/>
    <dgm:cxn modelId="{ED86216A-1B83-4BA6-B2D2-D21279E40F34}" type="presOf" srcId="{04E5B942-0477-410B-9362-A572682C06D5}" destId="{B65F9874-008C-4530-A3F6-68909E5349E9}" srcOrd="1" destOrd="0" presId="urn:microsoft.com/office/officeart/2005/8/layout/orgChart1"/>
    <dgm:cxn modelId="{32AEA340-8A86-4190-AFE0-4C8958309C81}" srcId="{72558C55-A211-4917-8544-C17E0903E1C0}" destId="{E33800FE-F10A-4AFA-8057-FC31CE895275}" srcOrd="0" destOrd="0" parTransId="{531C0086-835B-4288-B6FD-A8A5544EA783}" sibTransId="{5E82DCC9-CCEC-426D-A9C8-8FBF6C9F2DC1}"/>
    <dgm:cxn modelId="{5DC87196-624B-4A7E-B70A-E5942E2D8A4F}" srcId="{78A26D40-ECB3-432A-8A77-3700366BF421}" destId="{72558C55-A211-4917-8544-C17E0903E1C0}" srcOrd="0" destOrd="0" parTransId="{E0D6C9EE-BED0-408D-84ED-A8E26DE7D721}" sibTransId="{2B49997D-0D26-4A9A-A78B-3BB66F25771C}"/>
    <dgm:cxn modelId="{36C426BA-469B-4107-821C-9E1A716B3F75}" type="presParOf" srcId="{5F09C33E-6FA2-47E9-A557-120A4B7D6432}" destId="{A538AD2E-10DF-4548-B408-235EA8AC8650}" srcOrd="0" destOrd="0" presId="urn:microsoft.com/office/officeart/2005/8/layout/orgChart1"/>
    <dgm:cxn modelId="{642F1A7A-1448-43B6-85A4-5E41A6E52053}" type="presParOf" srcId="{A538AD2E-10DF-4548-B408-235EA8AC8650}" destId="{A12CCD3B-67F7-4E20-9ED4-25E8409488E6}" srcOrd="0" destOrd="0" presId="urn:microsoft.com/office/officeart/2005/8/layout/orgChart1"/>
    <dgm:cxn modelId="{2781D002-1A0C-4D8E-825F-4539EA6BB8C0}" type="presParOf" srcId="{A12CCD3B-67F7-4E20-9ED4-25E8409488E6}" destId="{BE641F39-6BE1-4402-8C2A-E197B6D77C11}" srcOrd="0" destOrd="0" presId="urn:microsoft.com/office/officeart/2005/8/layout/orgChart1"/>
    <dgm:cxn modelId="{4566B7F2-879E-44BD-9976-B03F34F4689B}" type="presParOf" srcId="{A12CCD3B-67F7-4E20-9ED4-25E8409488E6}" destId="{767ED922-9F65-45BA-9425-85E766ACFE21}" srcOrd="1" destOrd="0" presId="urn:microsoft.com/office/officeart/2005/8/layout/orgChart1"/>
    <dgm:cxn modelId="{BE6FF1C7-F778-48CF-BFDE-165311C929F0}" type="presParOf" srcId="{A538AD2E-10DF-4548-B408-235EA8AC8650}" destId="{DB523F5C-0A66-4201-AF9A-2141DF807566}" srcOrd="1" destOrd="0" presId="urn:microsoft.com/office/officeart/2005/8/layout/orgChart1"/>
    <dgm:cxn modelId="{49B74C34-BED5-4CDE-B187-C01F2BB077DB}" type="presParOf" srcId="{DB523F5C-0A66-4201-AF9A-2141DF807566}" destId="{AEBBD939-CA2F-419F-A731-0D46DD91B329}" srcOrd="0" destOrd="0" presId="urn:microsoft.com/office/officeart/2005/8/layout/orgChart1"/>
    <dgm:cxn modelId="{A6C22EA0-E580-44BE-B181-E3B576C2BBED}" type="presParOf" srcId="{DB523F5C-0A66-4201-AF9A-2141DF807566}" destId="{48B71EB5-7554-48DA-A3AD-9A121BF75119}" srcOrd="1" destOrd="0" presId="urn:microsoft.com/office/officeart/2005/8/layout/orgChart1"/>
    <dgm:cxn modelId="{06D3B78D-82C8-4C45-BF1B-C637A759981D}" type="presParOf" srcId="{48B71EB5-7554-48DA-A3AD-9A121BF75119}" destId="{F3B32C58-8FB4-4582-B205-E1F4BECF285F}" srcOrd="0" destOrd="0" presId="urn:microsoft.com/office/officeart/2005/8/layout/orgChart1"/>
    <dgm:cxn modelId="{3CEFCB81-4F53-48DF-AE8F-75EEDA3253FC}" type="presParOf" srcId="{F3B32C58-8FB4-4582-B205-E1F4BECF285F}" destId="{77DAFC1B-03CC-4A71-AA37-5EA2BA6AEB14}" srcOrd="0" destOrd="0" presId="urn:microsoft.com/office/officeart/2005/8/layout/orgChart1"/>
    <dgm:cxn modelId="{833C3455-B042-426C-9EC4-E148A58B6EFC}" type="presParOf" srcId="{F3B32C58-8FB4-4582-B205-E1F4BECF285F}" destId="{5A869123-3556-41A7-92D4-B439EAD44793}" srcOrd="1" destOrd="0" presId="urn:microsoft.com/office/officeart/2005/8/layout/orgChart1"/>
    <dgm:cxn modelId="{B492E05F-11E5-40B0-A544-F63B038FD2B3}" type="presParOf" srcId="{48B71EB5-7554-48DA-A3AD-9A121BF75119}" destId="{341DC578-AE20-4F0A-96DC-41261A8A072D}" srcOrd="1" destOrd="0" presId="urn:microsoft.com/office/officeart/2005/8/layout/orgChart1"/>
    <dgm:cxn modelId="{9E400C6C-CC89-4886-8A99-F8427D7BB040}" type="presParOf" srcId="{48B71EB5-7554-48DA-A3AD-9A121BF75119}" destId="{D635C005-A68C-471E-8D74-09A7C9AB4DD0}" srcOrd="2" destOrd="0" presId="urn:microsoft.com/office/officeart/2005/8/layout/orgChart1"/>
    <dgm:cxn modelId="{665C92B4-8842-4F36-AB5B-B37F83B6AEAF}" type="presParOf" srcId="{DB523F5C-0A66-4201-AF9A-2141DF807566}" destId="{AC171BE7-2CA3-4068-9CD3-1D8DD66ACFA9}" srcOrd="2" destOrd="0" presId="urn:microsoft.com/office/officeart/2005/8/layout/orgChart1"/>
    <dgm:cxn modelId="{AA34C928-DAD4-4E98-836D-16292B09B1D2}" type="presParOf" srcId="{DB523F5C-0A66-4201-AF9A-2141DF807566}" destId="{8C4DF76A-2C17-4975-A3A1-78F6FC32F167}" srcOrd="3" destOrd="0" presId="urn:microsoft.com/office/officeart/2005/8/layout/orgChart1"/>
    <dgm:cxn modelId="{EC6CF0DC-7782-4C5E-97E1-865875302CEA}" type="presParOf" srcId="{8C4DF76A-2C17-4975-A3A1-78F6FC32F167}" destId="{363BF869-3122-4C09-B295-56B8E4110AFA}" srcOrd="0" destOrd="0" presId="urn:microsoft.com/office/officeart/2005/8/layout/orgChart1"/>
    <dgm:cxn modelId="{8AA7736D-7461-414C-8A91-4594B49F4216}" type="presParOf" srcId="{363BF869-3122-4C09-B295-56B8E4110AFA}" destId="{A0C50F25-E2AF-40C9-8C2E-F1552A95AF77}" srcOrd="0" destOrd="0" presId="urn:microsoft.com/office/officeart/2005/8/layout/orgChart1"/>
    <dgm:cxn modelId="{3A09FBA7-7AC6-4F27-AC57-2AD9462726B7}" type="presParOf" srcId="{363BF869-3122-4C09-B295-56B8E4110AFA}" destId="{B65F9874-008C-4530-A3F6-68909E5349E9}" srcOrd="1" destOrd="0" presId="urn:microsoft.com/office/officeart/2005/8/layout/orgChart1"/>
    <dgm:cxn modelId="{AFC3CAAD-A42A-4162-85C8-CE374A8867F4}" type="presParOf" srcId="{8C4DF76A-2C17-4975-A3A1-78F6FC32F167}" destId="{4D8D6DE3-43B8-47FB-B7EA-C25EF99895EB}" srcOrd="1" destOrd="0" presId="urn:microsoft.com/office/officeart/2005/8/layout/orgChart1"/>
    <dgm:cxn modelId="{5CF7399A-9E4E-4930-8989-F1F82BFD18D4}" type="presParOf" srcId="{8C4DF76A-2C17-4975-A3A1-78F6FC32F167}" destId="{7573A317-D5D4-42E8-916F-06C4D8788F50}" srcOrd="2" destOrd="0" presId="urn:microsoft.com/office/officeart/2005/8/layout/orgChart1"/>
    <dgm:cxn modelId="{C8161948-402D-468C-A197-91E9AD1E73C5}" type="presParOf" srcId="{DB523F5C-0A66-4201-AF9A-2141DF807566}" destId="{0C7D6E3A-D696-4CF3-A809-B1FC6F2DC8F1}" srcOrd="4" destOrd="0" presId="urn:microsoft.com/office/officeart/2005/8/layout/orgChart1"/>
    <dgm:cxn modelId="{2909218D-BF88-44AF-A6A7-1AE65238DD4E}" type="presParOf" srcId="{DB523F5C-0A66-4201-AF9A-2141DF807566}" destId="{FC367DAE-6149-4705-896A-36572BFAFA41}" srcOrd="5" destOrd="0" presId="urn:microsoft.com/office/officeart/2005/8/layout/orgChart1"/>
    <dgm:cxn modelId="{BC098E57-A9EF-4C68-B1BB-36C2C80105F8}" type="presParOf" srcId="{FC367DAE-6149-4705-896A-36572BFAFA41}" destId="{6AECEB69-44B6-4AF9-A56D-5C36D4282DFB}" srcOrd="0" destOrd="0" presId="urn:microsoft.com/office/officeart/2005/8/layout/orgChart1"/>
    <dgm:cxn modelId="{B7925EFA-22A9-4924-97E8-CA4816C0B7BF}" type="presParOf" srcId="{6AECEB69-44B6-4AF9-A56D-5C36D4282DFB}" destId="{0CACB4EB-A26C-496A-8366-46E1D9E66430}" srcOrd="0" destOrd="0" presId="urn:microsoft.com/office/officeart/2005/8/layout/orgChart1"/>
    <dgm:cxn modelId="{0ADAC520-9F1C-48C2-8403-C13CDEE63AD8}" type="presParOf" srcId="{6AECEB69-44B6-4AF9-A56D-5C36D4282DFB}" destId="{B4F1FEFB-9FBD-4DBA-B315-168168B7DCFB}" srcOrd="1" destOrd="0" presId="urn:microsoft.com/office/officeart/2005/8/layout/orgChart1"/>
    <dgm:cxn modelId="{BA7DEDC4-9DD7-48C8-9780-2CF7F65D236D}" type="presParOf" srcId="{FC367DAE-6149-4705-896A-36572BFAFA41}" destId="{5884613A-A4FA-4879-90E3-5109C11CEE11}" srcOrd="1" destOrd="0" presId="urn:microsoft.com/office/officeart/2005/8/layout/orgChart1"/>
    <dgm:cxn modelId="{95475F4F-C060-48AD-A9DE-61B62A9FD680}" type="presParOf" srcId="{FC367DAE-6149-4705-896A-36572BFAFA41}" destId="{60796975-801D-4DFB-930B-C913D823DD77}" srcOrd="2" destOrd="0" presId="urn:microsoft.com/office/officeart/2005/8/layout/orgChart1"/>
    <dgm:cxn modelId="{860F5C84-080D-4506-9DE5-08C03319B4A6}" type="presParOf" srcId="{DB523F5C-0A66-4201-AF9A-2141DF807566}" destId="{C1D2ABCC-7149-44E6-ADE3-A6C05736FF6F}" srcOrd="6" destOrd="0" presId="urn:microsoft.com/office/officeart/2005/8/layout/orgChart1"/>
    <dgm:cxn modelId="{2B5FC6C0-AAAA-4BDE-9426-81D0CC3F444B}" type="presParOf" srcId="{DB523F5C-0A66-4201-AF9A-2141DF807566}" destId="{6A40053C-78A4-452D-9F9E-50D3A56FC747}" srcOrd="7" destOrd="0" presId="urn:microsoft.com/office/officeart/2005/8/layout/orgChart1"/>
    <dgm:cxn modelId="{925205E0-2A80-470B-8BD9-FC3A66533AA5}" type="presParOf" srcId="{6A40053C-78A4-452D-9F9E-50D3A56FC747}" destId="{2F7B9D10-953B-44AA-8FB7-DF59CB39E6EC}" srcOrd="0" destOrd="0" presId="urn:microsoft.com/office/officeart/2005/8/layout/orgChart1"/>
    <dgm:cxn modelId="{2304F128-EE01-4C23-881E-81C4941E688B}" type="presParOf" srcId="{2F7B9D10-953B-44AA-8FB7-DF59CB39E6EC}" destId="{F92CABC8-D45F-4273-93AC-9962BA963D81}" srcOrd="0" destOrd="0" presId="urn:microsoft.com/office/officeart/2005/8/layout/orgChart1"/>
    <dgm:cxn modelId="{C2F94A9E-9920-4063-B3A4-84E0020B0244}" type="presParOf" srcId="{2F7B9D10-953B-44AA-8FB7-DF59CB39E6EC}" destId="{9629DABF-8B39-4D9E-9627-970C6E05189B}" srcOrd="1" destOrd="0" presId="urn:microsoft.com/office/officeart/2005/8/layout/orgChart1"/>
    <dgm:cxn modelId="{7F0CCCDD-709B-4A78-BBC9-3C52C88896FC}" type="presParOf" srcId="{6A40053C-78A4-452D-9F9E-50D3A56FC747}" destId="{43E9A62A-5F88-47CD-8133-4B8BC95BFF7D}" srcOrd="1" destOrd="0" presId="urn:microsoft.com/office/officeart/2005/8/layout/orgChart1"/>
    <dgm:cxn modelId="{DA5C1925-8080-4FD0-9346-324904973CB4}" type="presParOf" srcId="{6A40053C-78A4-452D-9F9E-50D3A56FC747}" destId="{C32CEDCB-9530-42B5-859A-78D3A4444241}" srcOrd="2" destOrd="0" presId="urn:microsoft.com/office/officeart/2005/8/layout/orgChart1"/>
    <dgm:cxn modelId="{9F871F8C-F5E8-4F35-AECA-2992E2F19870}" type="presParOf" srcId="{A538AD2E-10DF-4548-B408-235EA8AC8650}" destId="{3A7D7242-E51D-428C-A47D-FE26DF81F07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D2ABCC-7149-44E6-ADE3-A6C05736FF6F}">
      <dsp:nvSpPr>
        <dsp:cNvPr id="0" name=""/>
        <dsp:cNvSpPr/>
      </dsp:nvSpPr>
      <dsp:spPr>
        <a:xfrm>
          <a:off x="4114799" y="2377575"/>
          <a:ext cx="3058747" cy="1930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515"/>
              </a:lnTo>
              <a:lnTo>
                <a:pt x="3058747" y="96515"/>
              </a:lnTo>
              <a:lnTo>
                <a:pt x="3058747" y="19303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7D6E3A-D696-4CF3-A809-B1FC6F2DC8F1}">
      <dsp:nvSpPr>
        <dsp:cNvPr id="0" name=""/>
        <dsp:cNvSpPr/>
      </dsp:nvSpPr>
      <dsp:spPr>
        <a:xfrm>
          <a:off x="4114799" y="2377575"/>
          <a:ext cx="764810" cy="1930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515"/>
              </a:lnTo>
              <a:lnTo>
                <a:pt x="764810" y="96515"/>
              </a:lnTo>
              <a:lnTo>
                <a:pt x="764810" y="19303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171BE7-2CA3-4068-9CD3-1D8DD66ACFA9}">
      <dsp:nvSpPr>
        <dsp:cNvPr id="0" name=""/>
        <dsp:cNvSpPr/>
      </dsp:nvSpPr>
      <dsp:spPr>
        <a:xfrm>
          <a:off x="2776753" y="2377575"/>
          <a:ext cx="1338046" cy="193031"/>
        </a:xfrm>
        <a:custGeom>
          <a:avLst/>
          <a:gdLst/>
          <a:ahLst/>
          <a:cxnLst/>
          <a:rect l="0" t="0" r="0" b="0"/>
          <a:pathLst>
            <a:path>
              <a:moveTo>
                <a:pt x="1338046" y="0"/>
              </a:moveTo>
              <a:lnTo>
                <a:pt x="1338046" y="96515"/>
              </a:lnTo>
              <a:lnTo>
                <a:pt x="0" y="96515"/>
              </a:lnTo>
              <a:lnTo>
                <a:pt x="0" y="19303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BBD939-CA2F-419F-A731-0D46DD91B329}">
      <dsp:nvSpPr>
        <dsp:cNvPr id="0" name=""/>
        <dsp:cNvSpPr/>
      </dsp:nvSpPr>
      <dsp:spPr>
        <a:xfrm>
          <a:off x="864974" y="2377575"/>
          <a:ext cx="3249825" cy="193031"/>
        </a:xfrm>
        <a:custGeom>
          <a:avLst/>
          <a:gdLst/>
          <a:ahLst/>
          <a:cxnLst/>
          <a:rect l="0" t="0" r="0" b="0"/>
          <a:pathLst>
            <a:path>
              <a:moveTo>
                <a:pt x="3249825" y="0"/>
              </a:moveTo>
              <a:lnTo>
                <a:pt x="3249825" y="96515"/>
              </a:lnTo>
              <a:lnTo>
                <a:pt x="0" y="96515"/>
              </a:lnTo>
              <a:lnTo>
                <a:pt x="0" y="19303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641F39-6BE1-4402-8C2A-E197B6D77C11}">
      <dsp:nvSpPr>
        <dsp:cNvPr id="0" name=""/>
        <dsp:cNvSpPr/>
      </dsp:nvSpPr>
      <dsp:spPr>
        <a:xfrm>
          <a:off x="1971658" y="400041"/>
          <a:ext cx="4286283" cy="19775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регулирование водно-теплового режима земляного полотна </a:t>
          </a:r>
          <a:endParaRPr lang="ru-RU" sz="1600" kern="1200" dirty="0"/>
        </a:p>
      </dsp:txBody>
      <dsp:txXfrm>
        <a:off x="1971658" y="400041"/>
        <a:ext cx="4286283" cy="1977534"/>
      </dsp:txXfrm>
    </dsp:sp>
    <dsp:sp modelId="{77DAFC1B-03CC-4A71-AA37-5EA2BA6AEB14}">
      <dsp:nvSpPr>
        <dsp:cNvPr id="0" name=""/>
        <dsp:cNvSpPr/>
      </dsp:nvSpPr>
      <dsp:spPr>
        <a:xfrm>
          <a:off x="5600" y="2570607"/>
          <a:ext cx="1718747" cy="15166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мероприятия по ограничению увлажнения земляного полотна поверхностными и грунтовыми водами</a:t>
          </a:r>
          <a:endParaRPr lang="ru-RU" sz="1300" kern="1200" dirty="0"/>
        </a:p>
      </dsp:txBody>
      <dsp:txXfrm>
        <a:off x="5600" y="2570607"/>
        <a:ext cx="1718747" cy="1516605"/>
      </dsp:txXfrm>
    </dsp:sp>
    <dsp:sp modelId="{A0C50F25-E2AF-40C9-8C2E-F1552A95AF77}">
      <dsp:nvSpPr>
        <dsp:cNvPr id="0" name=""/>
        <dsp:cNvSpPr/>
      </dsp:nvSpPr>
      <dsp:spPr>
        <a:xfrm>
          <a:off x="1917379" y="2570607"/>
          <a:ext cx="1718747" cy="15166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мероприятия по замене и улучшению грунтов</a:t>
          </a:r>
          <a:endParaRPr lang="ru-RU" sz="1300" kern="1200" dirty="0"/>
        </a:p>
      </dsp:txBody>
      <dsp:txXfrm>
        <a:off x="1917379" y="2570607"/>
        <a:ext cx="1718747" cy="1516605"/>
      </dsp:txXfrm>
    </dsp:sp>
    <dsp:sp modelId="{0CACB4EB-A26C-496A-8366-46E1D9E66430}">
      <dsp:nvSpPr>
        <dsp:cNvPr id="0" name=""/>
        <dsp:cNvSpPr/>
      </dsp:nvSpPr>
      <dsp:spPr>
        <a:xfrm>
          <a:off x="3829158" y="2570607"/>
          <a:ext cx="2100904" cy="15245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мероприятия, регулирующие тепловой режим земляного полотна путем устройства теплоизоляционных слоев</a:t>
          </a:r>
          <a:endParaRPr lang="ru-RU" sz="1300" kern="1200" dirty="0"/>
        </a:p>
      </dsp:txBody>
      <dsp:txXfrm>
        <a:off x="3829158" y="2570607"/>
        <a:ext cx="2100904" cy="1524534"/>
      </dsp:txXfrm>
    </dsp:sp>
    <dsp:sp modelId="{F92CABC8-D45F-4273-93AC-9962BA963D81}">
      <dsp:nvSpPr>
        <dsp:cNvPr id="0" name=""/>
        <dsp:cNvSpPr/>
      </dsp:nvSpPr>
      <dsp:spPr>
        <a:xfrm>
          <a:off x="6123095" y="2570607"/>
          <a:ext cx="2100904" cy="15553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мероприятия по отводу воды из дорожной одежды, включая устройство дренирующих слоев и прослоек, дренажи мелкого заложения</a:t>
          </a:r>
          <a:endParaRPr lang="ru-RU" sz="1300" kern="1200" dirty="0"/>
        </a:p>
      </dsp:txBody>
      <dsp:txXfrm>
        <a:off x="6123095" y="2570607"/>
        <a:ext cx="2100904" cy="1555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227BA-F408-4BC4-B5E6-20B342C3F915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2920-1C9B-43CC-8A35-2429A8E11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Транспортное планирование городов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 smtClean="0"/>
              <a:t>12. </a:t>
            </a:r>
            <a:r>
              <a:rPr lang="ru-RU" sz="4800" dirty="0"/>
              <a:t>Лекция </a:t>
            </a:r>
            <a:r>
              <a:rPr lang="ru-RU" sz="4800" dirty="0" smtClean="0"/>
              <a:t>12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dirty="0"/>
              <a:t>Водно-тепловой режим земляного полотна и дорожно-климатическое районирование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Оценки гидрологических гидрогеологических условий местности</a:t>
            </a:r>
          </a:p>
          <a:p>
            <a:r>
              <a:rPr lang="ru-RU" sz="2400" dirty="0" smtClean="0"/>
              <a:t>Требования к возвышению бровки земляного полотна и методы регулирования водного режима земляного полотна.</a:t>
            </a:r>
          </a:p>
          <a:p>
            <a:r>
              <a:rPr lang="ru-RU" sz="2400" dirty="0" smtClean="0"/>
              <a:t>Прочность и устойчивость земляного полотна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800" b="1" u="sng" dirty="0" smtClean="0"/>
              <a:t>Содержание</a:t>
            </a:r>
            <a:endParaRPr lang="ru-RU" sz="2800" b="1" u="sng" dirty="0"/>
          </a:p>
        </p:txBody>
      </p:sp>
    </p:spTree>
    <p:extLst>
      <p:ext uri="{BB962C8B-B14F-4D97-AF65-F5344CB8AC3E}">
        <p14:creationId xmlns:p14="http://schemas.microsoft.com/office/powerpoint/2010/main" val="155425444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Методы регулирования водно-теплового режима земляного полотна можно разделить на четыре основные </a:t>
            </a:r>
            <a:r>
              <a:rPr lang="ru-RU" dirty="0" smtClean="0"/>
              <a:t>группы: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8939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42860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08054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r>
              <a:rPr lang="ru-RU" sz="1900" dirty="0"/>
              <a:t>К первой группе следует отнести </a:t>
            </a:r>
            <a:r>
              <a:rPr lang="ru-RU" sz="1900" dirty="0" smtClean="0"/>
              <a:t>и мероприятия по ограничению увлажнения земляного полотна поверхностными </a:t>
            </a:r>
            <a:r>
              <a:rPr lang="ru-RU" sz="1900" dirty="0"/>
              <a:t>грунтовыми водами: защиту его в процессе строительства, отвод воды с обочин и их укрепление, осушение разделительной полосы и полосы отвода, обеспечение минимального возвышения низа дорожной одежды над уровнем поверхностных и грунтовых вод путем устройства насыпей или понижения уровня грунтовых вод, устройство </a:t>
            </a:r>
            <a:r>
              <a:rPr lang="ru-RU" sz="1900" dirty="0" err="1"/>
              <a:t>паро</a:t>
            </a:r>
            <a:r>
              <a:rPr lang="ru-RU" sz="1900" dirty="0"/>
              <a:t>- и гидроизолирующих слоев, </a:t>
            </a:r>
            <a:r>
              <a:rPr lang="ru-RU" sz="1900" dirty="0" err="1"/>
              <a:t>капилляропрерывающих</a:t>
            </a:r>
            <a:r>
              <a:rPr lang="ru-RU" sz="1900" dirty="0"/>
              <a:t> </a:t>
            </a:r>
            <a:r>
              <a:rPr lang="ru-RU" sz="1900" dirty="0" smtClean="0"/>
              <a:t>прослоек</a:t>
            </a:r>
            <a:r>
              <a:rPr lang="ru-RU" sz="1900" dirty="0"/>
              <a:t>, </a:t>
            </a:r>
            <a:r>
              <a:rPr lang="ru-RU" sz="1900" dirty="0" err="1"/>
              <a:t>электро</a:t>
            </a:r>
            <a:r>
              <a:rPr lang="ru-RU" sz="1900" dirty="0"/>
              <a:t>- и химические методы, а также уплотнение грунтов</a:t>
            </a:r>
            <a:r>
              <a:rPr lang="ru-RU" sz="1900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C:\Users\dom\Desktop\канал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295030"/>
            <a:ext cx="3643338" cy="29200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140812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r>
              <a:rPr lang="ru-RU" sz="2000" dirty="0" smtClean="0"/>
              <a:t>Вторая группа включает мероприятия по замене и улучшению грунтов: устройство верхней части насыпи из </a:t>
            </a:r>
            <a:r>
              <a:rPr lang="ru-RU" sz="2000" dirty="0" err="1" smtClean="0"/>
              <a:t>непучинистых</a:t>
            </a:r>
            <a:r>
              <a:rPr lang="ru-RU" sz="2000" dirty="0" smtClean="0"/>
              <a:t> или </a:t>
            </a:r>
            <a:r>
              <a:rPr lang="ru-RU" sz="2000" dirty="0" err="1" smtClean="0"/>
              <a:t>слабопучинистых</a:t>
            </a:r>
            <a:r>
              <a:rPr lang="ru-RU" sz="2000" dirty="0" smtClean="0"/>
              <a:t> грунтов, морозозащитные слои, улучшение зернового состава грунтов и обработку их вяжущими. </a:t>
            </a:r>
          </a:p>
          <a:p>
            <a:endParaRPr lang="ru-RU" dirty="0"/>
          </a:p>
        </p:txBody>
      </p:sp>
      <p:pic>
        <p:nvPicPr>
          <p:cNvPr id="1029" name="Picture 5" descr="C:\Users\dom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00240"/>
            <a:ext cx="5857916" cy="3638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879164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428604"/>
            <a:ext cx="821537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2000" dirty="0" smtClean="0"/>
              <a:t>Третья группа объединяет мероприятия по отводу воды из дорожной одежды, включая устройство дренирующих слоев и прослоек, дренажи мелкого заложения.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2050" name="Picture 2" descr="C:\Users\dom\Desktop\tefond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000372"/>
            <a:ext cx="6007100" cy="243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614476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1"/>
            <a:ext cx="8229600" cy="2214578"/>
          </a:xfrm>
        </p:spPr>
        <p:txBody>
          <a:bodyPr/>
          <a:lstStyle/>
          <a:p>
            <a:r>
              <a:rPr lang="ru-RU" sz="2000" dirty="0" smtClean="0"/>
              <a:t>В четвертую группу входят мероприятия, регулирующие тепловой режим земляного полотна путем устройства теплоизоляционных слоев.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4929198"/>
            <a:ext cx="83582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Автодорожная система: </a:t>
            </a:r>
            <a:br>
              <a:rPr lang="ru-RU" i="1" dirty="0"/>
            </a:br>
            <a:r>
              <a:rPr lang="ru-RU" i="1" dirty="0"/>
              <a:t>1 – асфальтобетон на дорожном полимерно-битумном  вяжущем; 2 – армирующая сетка; 3 – эмульсия битумная дорожная; 4 – щебень, обработанный битумной дорожной эмульсией; 5 – армирующая сетка; 6 – песок; 7 – XPS-плиты; 8 – </a:t>
            </a:r>
            <a:r>
              <a:rPr lang="ru-RU" i="1" dirty="0" err="1"/>
              <a:t>геотекстиль</a:t>
            </a:r>
            <a:r>
              <a:rPr lang="ru-RU" i="1" dirty="0"/>
              <a:t>; 9 – грунтовое основание</a:t>
            </a:r>
            <a:r>
              <a:rPr lang="ru-RU" dirty="0"/>
              <a:t> </a:t>
            </a:r>
          </a:p>
        </p:txBody>
      </p:sp>
      <p:pic>
        <p:nvPicPr>
          <p:cNvPr id="3074" name="Picture 2" descr="C:\Users\dom\Desktop\1c69f0170b34cef7a40e6ff5fd1490a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301" y="1500174"/>
            <a:ext cx="5032840" cy="2571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058014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92500"/>
          </a:bodyPr>
          <a:lstStyle/>
          <a:p>
            <a:r>
              <a:rPr lang="ru-RU" b="1" u="sng" dirty="0" smtClean="0"/>
              <a:t>Оценки гидрологических гидрогеологических условий местности</a:t>
            </a:r>
          </a:p>
          <a:p>
            <a:pPr>
              <a:buNone/>
            </a:pPr>
            <a:r>
              <a:rPr lang="ru-RU" dirty="0" smtClean="0"/>
              <a:t>    Проектирование </a:t>
            </a:r>
            <a:r>
              <a:rPr lang="ru-RU" dirty="0"/>
              <a:t>оснований и фундаментов любого здания или сооружения </a:t>
            </a:r>
            <a:r>
              <a:rPr lang="ru-RU" dirty="0" smtClean="0"/>
              <a:t>предшествуют геологические</a:t>
            </a:r>
            <a:r>
              <a:rPr lang="ru-RU" dirty="0"/>
              <a:t> и гидрогеологические изыскания на строительной площадке. Для этого проходят несколько выработок (шурфов и скважин) и уточняют характер и мощность пластов грунтов, залегающих под фундаментами проектируемого сооружения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/>
              <a:t>Оценка </a:t>
            </a:r>
            <a:r>
              <a:rPr lang="ru-RU" dirty="0" smtClean="0"/>
              <a:t>геологических</a:t>
            </a:r>
            <a:r>
              <a:rPr lang="ru-RU" dirty="0"/>
              <a:t> и гидрогеологических условий площадки </a:t>
            </a:r>
            <a:r>
              <a:rPr lang="ru-RU" dirty="0" smtClean="0"/>
              <a:t>строительства начинается </a:t>
            </a:r>
            <a:r>
              <a:rPr lang="ru-RU" dirty="0"/>
              <a:t>с описания географического расположения площадки строительства, рельефа местности, величины и направления уклонов. Рассматривается геолого-литологические условия площадки (размещение и глубина выработок, характеристики грунтов сверху вниз с указанием мощности пластов и линз слабых грунтов, особенностей залегания, положения уровня подземных вод).</a:t>
            </a:r>
          </a:p>
          <a:p>
            <a:pPr>
              <a:buNone/>
            </a:pPr>
            <a:r>
              <a:rPr lang="ru-RU" dirty="0"/>
              <a:t>На практике грунты основания условно разделяют на </a:t>
            </a:r>
            <a:r>
              <a:rPr lang="ru-RU" i="1" dirty="0"/>
              <a:t>прочные </a:t>
            </a:r>
            <a:r>
              <a:rPr lang="ru-RU" dirty="0"/>
              <a:t>и слабые. К </a:t>
            </a:r>
            <a:r>
              <a:rPr lang="ru-RU" i="1" dirty="0"/>
              <a:t>прочным </a:t>
            </a:r>
            <a:r>
              <a:rPr lang="ru-RU" dirty="0"/>
              <a:t>относят грунты, которые могут служить основанием сооружений и обеспечивают их нормальную эксплуатацию</a:t>
            </a:r>
            <a:r>
              <a:rPr lang="ru-RU" i="1" dirty="0"/>
              <a:t>. </a:t>
            </a:r>
            <a:r>
              <a:rPr lang="ru-RU" i="1" dirty="0" smtClean="0"/>
              <a:t>(именно такой грунт применяется для строительства взлетно-посадочных полос)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73291035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700808"/>
            <a:ext cx="8229600" cy="5911873"/>
          </a:xfrm>
        </p:spPr>
        <p:txBody>
          <a:bodyPr/>
          <a:lstStyle/>
          <a:p>
            <a:r>
              <a:rPr lang="ru-RU" dirty="0"/>
              <a:t>По результатам проведенной оценки инженерно-геологических условий строительной площадки делается вывод о том, на какие неблагоприятные факторы в совместной работе оснований и фундаментов необходимо обратить внимание в процессе дальнейшего проектирования и дать оценку в отношении возможности использования грунтов в качестве основания с учетом вероятных осадок, а также их неравномерности.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8884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9"/>
            <a:ext cx="8229600" cy="1428759"/>
          </a:xfrm>
        </p:spPr>
        <p:txBody>
          <a:bodyPr>
            <a:normAutofit/>
          </a:bodyPr>
          <a:lstStyle/>
          <a:p>
            <a:r>
              <a:rPr lang="ru-RU" sz="2000" b="1" u="sng" dirty="0"/>
              <a:t>БРОВКА ЗЕМЛЯНОГО ПОЛОТНА</a:t>
            </a:r>
          </a:p>
          <a:p>
            <a:pPr>
              <a:buNone/>
            </a:pPr>
            <a:r>
              <a:rPr lang="ru-RU" sz="2000" dirty="0"/>
              <a:t>ребро, образуемое пересечением основной площадки земляного полотна с откосом насыпи или кювета</a:t>
            </a:r>
          </a:p>
        </p:txBody>
      </p:sp>
      <p:pic>
        <p:nvPicPr>
          <p:cNvPr id="4" name="Рисунок 3" descr="C:\Users\dom\Desktop\Image695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928794" y="2000240"/>
            <a:ext cx="550072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8596" y="4357694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1 </a:t>
            </a:r>
            <a:r>
              <a:rPr lang="ru-RU" dirty="0"/>
              <a:t>— </a:t>
            </a:r>
            <a:r>
              <a:rPr lang="ru-RU" dirty="0" smtClean="0"/>
              <a:t>бровка земляного полотна;</a:t>
            </a:r>
            <a:r>
              <a:rPr lang="ru-RU" dirty="0"/>
              <a:t> </a:t>
            </a:r>
            <a:r>
              <a:rPr lang="ru-RU" i="1" dirty="0"/>
              <a:t>2</a:t>
            </a:r>
            <a:r>
              <a:rPr lang="ru-RU" dirty="0"/>
              <a:t> — обочина; </a:t>
            </a:r>
            <a:r>
              <a:rPr lang="ru-RU" i="1" dirty="0"/>
              <a:t>3 </a:t>
            </a:r>
            <a:r>
              <a:rPr lang="ru-RU" dirty="0"/>
              <a:t>— бровка </a:t>
            </a:r>
            <a:r>
              <a:rPr lang="ru-RU" dirty="0" smtClean="0"/>
              <a:t>резерва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Высота </a:t>
            </a:r>
            <a:r>
              <a:rPr lang="ru-RU" dirty="0" smtClean="0"/>
              <a:t>бровка земляного полотна </a:t>
            </a:r>
            <a:r>
              <a:rPr lang="ru-RU" dirty="0"/>
              <a:t>является проектной отметкой земляного полотна ("красной" отметкой). Около водопропускных сооружений (мостов, труб и т. п.) </a:t>
            </a:r>
            <a:r>
              <a:rPr lang="ru-RU" dirty="0" smtClean="0"/>
              <a:t>бровка земляного полотна </a:t>
            </a:r>
            <a:r>
              <a:rPr lang="ru-RU" dirty="0"/>
              <a:t>возвышается над наивысшим горизонтом высоких вод и наивысшим горизонтом ледохода не менее чем на 0,50 </a:t>
            </a:r>
            <a:r>
              <a:rPr lang="ru-RU" i="1" dirty="0"/>
              <a:t>м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89557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7"/>
            <a:ext cx="8229600" cy="3500461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Прочность и устойчивость земляного полотна</a:t>
            </a:r>
          </a:p>
          <a:p>
            <a:pPr>
              <a:buNone/>
            </a:pPr>
            <a:r>
              <a:rPr lang="ru-RU" sz="2000" dirty="0"/>
              <a:t>Прочность и долговечность дорожной конструкции в значительной степени определяется устойчивостью земляного полотна, зависящей от водно-теплового режима слагающих его грунтов.</a:t>
            </a:r>
          </a:p>
          <a:p>
            <a:pPr>
              <a:buNone/>
            </a:pPr>
            <a:r>
              <a:rPr lang="ru-RU" sz="2000" dirty="0"/>
              <a:t>Земляное полотно неизбежно подвержено всем тем сезонным воздействиям, которые обусловливался, с одной стороны, общими климатическими условиями района прохождения трассы, а с другой, - особенностями каждого участка дороги (источники увлажнения, свойства </a:t>
            </a:r>
            <a:r>
              <a:rPr lang="ru-RU" sz="2000" dirty="0" err="1"/>
              <a:t>почвогрунтов</a:t>
            </a:r>
            <a:r>
              <a:rPr lang="ru-RU" sz="2000" dirty="0"/>
              <a:t> и др</a:t>
            </a:r>
            <a:r>
              <a:rPr lang="ru-RU" sz="2000" dirty="0" smtClean="0"/>
              <a:t>.).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 descr="C:\Users\dom\Desktop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643314"/>
            <a:ext cx="5143506" cy="29718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484454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Ограничение сезонных изменений состояния грунтов некоторыми допустимыми пределами является задачей правильного проектирования земляного полотна, которое должно вестись с подробным учетом природных особенностей каждого отдельного участка дороги.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08222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697559"/>
          </a:xfrm>
        </p:spPr>
        <p:txBody>
          <a:bodyPr>
            <a:normAutofit/>
          </a:bodyPr>
          <a:lstStyle/>
          <a:p>
            <a:r>
              <a:rPr lang="ru-RU" dirty="0"/>
              <a:t>В районах, где лежащие в основании грунты подвержены вспучиванию и разрушению при сезонном воздействии морозов, имеется риск повреждения взлетно-посадочных полос (ВПП) в аэропортах. </a:t>
            </a:r>
            <a:endParaRPr lang="ru-RU" dirty="0" smtClean="0"/>
          </a:p>
          <a:p>
            <a:r>
              <a:rPr lang="ru-RU" dirty="0"/>
              <a:t>Вне зависимости от того, являются ли различные перемещения покрытия результатом вспучивания при замерзании или возможного ослабления его прочности при весенней оттепели (или даже в результате таяния вечной мерзлоты), теплоизоляция в течение многих лет используется под покрытием во множестве аэропортов. 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5018952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9"/>
            <a:ext cx="8229600" cy="342902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На стоянке колеса шасси самолета оказывают значительное давление на поверхность. Это предъявляет особенные требования к покрытию и изоляции. Они должны выдерживать высокие нагрузки от давления колес в сочетании с динамической нагрузкой при посадке. Механический износ является экстремальным при посадке и торможении, а также при поворотах, когда колеса поворачивают по большому радиусу. Покрытие и изоляция должны также выдерживать долговременную статическую нагрузку в момент посадки и выхода пассажиров. </a:t>
            </a:r>
          </a:p>
          <a:p>
            <a:endParaRPr lang="ru-RU" dirty="0"/>
          </a:p>
        </p:txBody>
      </p:sp>
      <p:pic>
        <p:nvPicPr>
          <p:cNvPr id="7170" name="Picture 2" descr="C:\Users\dom\Desktop\c38807daf8169d763600d7baaa52547a.irkuts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3643314"/>
            <a:ext cx="4357718" cy="29028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11788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dom\Desktop\fundament_izol_8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714620"/>
            <a:ext cx="3714766" cy="241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85786" y="5103674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Аэродромное покрытие: 1 – изолирующая постель из щебенки; 2 – изолирующие плиты </a:t>
            </a:r>
            <a:r>
              <a:rPr lang="ru-RU" i="1" dirty="0" smtClean="0"/>
              <a:t>3 </a:t>
            </a:r>
            <a:r>
              <a:rPr lang="ru-RU" i="1" dirty="0"/>
              <a:t>– бетон; 4 – защитный слой; 5 – несущий слой из связанной массы щебенки или стабилизированного цементом материала; 6 – асфальтобетон </a:t>
            </a:r>
            <a:endParaRPr lang="ru-RU" i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00100" y="500042"/>
            <a:ext cx="7572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Изоляцию грунтов рассчитывают с большей точностью, чем для обычных дорог, поскольку к ровности поверхности и долговечности покрытия предъявляются крайне жесткие требования. Проектированием подобных конструкций занимаются специализированные организации, имеющие опыт работы с подобными объектами. </a:t>
            </a:r>
          </a:p>
        </p:txBody>
      </p:sp>
    </p:spTree>
    <p:extLst>
      <p:ext uri="{BB962C8B-B14F-4D97-AF65-F5344CB8AC3E}">
        <p14:creationId xmlns:p14="http://schemas.microsoft.com/office/powerpoint/2010/main" val="32630876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9"/>
            <a:ext cx="8229600" cy="2286015"/>
          </a:xfrm>
        </p:spPr>
        <p:txBody>
          <a:bodyPr>
            <a:normAutofit fontScale="70000" lnSpcReduction="20000"/>
          </a:bodyPr>
          <a:lstStyle/>
          <a:p>
            <a:r>
              <a:rPr lang="ru-RU" sz="2600" dirty="0"/>
              <a:t>Толщина усиливающего слоя определяется теми нагрузками, которые воздействуют на поверхность, а также тем распределением нагрузки, которое происходит в усиливающем слое. Наружное покрытие выполняется из асфальтобетона или </a:t>
            </a:r>
            <a:r>
              <a:rPr lang="ru-RU" sz="2600" dirty="0" err="1"/>
              <a:t>цементобетона</a:t>
            </a:r>
            <a:r>
              <a:rPr lang="ru-RU" sz="2600" dirty="0"/>
              <a:t>. В конструкции используют усиливающий защитный слой с несущим слоем гравия в верхней части и материал с противокапиллярным действием в нижней части. </a:t>
            </a:r>
            <a:br>
              <a:rPr lang="ru-RU" sz="2600" dirty="0"/>
            </a:br>
            <a:r>
              <a:rPr lang="ru-RU" sz="2600" dirty="0"/>
              <a:t/>
            </a:r>
            <a:br>
              <a:rPr lang="ru-RU" sz="2600" dirty="0"/>
            </a:br>
            <a:endParaRPr lang="ru-RU" sz="2600" dirty="0"/>
          </a:p>
          <a:p>
            <a:endParaRPr lang="ru-RU" dirty="0"/>
          </a:p>
        </p:txBody>
      </p:sp>
      <p:pic>
        <p:nvPicPr>
          <p:cNvPr id="5122" name="Picture 2" descr="C:\Users\dom\Desktop\vzlet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857496"/>
            <a:ext cx="4210050" cy="2809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457053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9"/>
            <a:ext cx="8229600" cy="2714644"/>
          </a:xfrm>
        </p:spPr>
        <p:txBody>
          <a:bodyPr>
            <a:normAutofit/>
          </a:bodyPr>
          <a:lstStyle/>
          <a:p>
            <a:r>
              <a:rPr lang="ru-RU" dirty="0" smtClean="0"/>
              <a:t>Взлетные полосы всегда изолируются по всей их длине и оборудуются переходами между изолированными и неизолированными участками в продольном направлении. Длина перехода между изолированным и неизолированным участками всегда определяется в индивидуальном порядке, но она должна быть не менее 24 м. По ширине полосы выполняют загибание кромок изоляции и создание указанных переходов в необходимом объеме. </a:t>
            </a:r>
            <a:endParaRPr lang="ru-RU" dirty="0"/>
          </a:p>
        </p:txBody>
      </p:sp>
      <p:pic>
        <p:nvPicPr>
          <p:cNvPr id="4098" name="Picture 2" descr="C:\Users\dom\Desktop\fundament_izol_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857496"/>
            <a:ext cx="4786346" cy="3643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867876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</a:t>
            </a:r>
            <a:r>
              <a:rPr lang="ru-RU" sz="1400" b="1" dirty="0"/>
              <a:t>Основная литература</a:t>
            </a:r>
            <a:r>
              <a:rPr lang="ru-RU" sz="1400" dirty="0"/>
              <a:t>: 1. Косцов А.В. и др. Транспортная планировка городов. Учебное пособие. М.-2018г. -300с.; 2. Федотов Г.А., Поспелов П.И. Изыскание и проектирование автомобильных дорог. М:, «Академия» 2018 г.- 465 с.; 3. Градостроительство. Планировка и застройка городских и сельских поселений СНиП РК 3.01-01-2008, Астана, 2008; 4. Градостроительство. Планировка и застройка городских и сельских населенных пунктов. СН РК 3.01-01-2013; 5. Градостроительство. Планировка и застройка городских и сельских населенных пунктов. СП РК 3.01-101-2013; 6. </a:t>
            </a:r>
            <a:r>
              <a:rPr lang="ru-RU" sz="1400" dirty="0" err="1"/>
              <a:t>Сильянов</a:t>
            </a:r>
            <a:r>
              <a:rPr lang="ru-RU" sz="1400" dirty="0"/>
              <a:t> В.В., Домке Э.Р. Транспортно-эксплуатационные качества автомобильных дорог и городских улиц. Учебник для студентов вузов. 2-е изд. –</a:t>
            </a:r>
            <a:r>
              <a:rPr lang="ru-RU" sz="1400" dirty="0" err="1"/>
              <a:t>М.Академия</a:t>
            </a:r>
            <a:r>
              <a:rPr lang="ru-RU" sz="1400" dirty="0"/>
              <a:t>, 2008. – 352 с.;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/>
              <a:t>Қосымша</a:t>
            </a:r>
            <a:r>
              <a:rPr lang="ru-RU" sz="1400" b="1" dirty="0"/>
              <a:t> </a:t>
            </a:r>
            <a:r>
              <a:rPr lang="ru-RU" sz="1400" b="1" dirty="0" err="1"/>
              <a:t>әдебиеттер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7. Гуревич и др. Справочник проектировщика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. 1968. 8. </a:t>
            </a:r>
            <a:r>
              <a:rPr lang="ru-RU" sz="1400" dirty="0" err="1"/>
              <a:t>Гохман</a:t>
            </a:r>
            <a:r>
              <a:rPr lang="ru-RU" sz="1400" dirty="0"/>
              <a:t> В.А. и др. Пересечение и примыкание автомобильных дорог: М., высшая школа, 1989. - 319 с. 9. Меркулов Е.А. Городские дороги. Учебник для вузов. М., «Высшая школа», 1973.-456с. 10. Меркулов Е.А. и др. Примеры проектирования дорог и сетей пассажирского транспорта в городах. М., «Высшая школа», 1962. – 265 с. 11. </a:t>
            </a:r>
            <a:r>
              <a:rPr lang="ru-RU" sz="1400" dirty="0" err="1"/>
              <a:t>Милашечкин</a:t>
            </a:r>
            <a:r>
              <a:rPr lang="ru-RU" sz="1400" dirty="0"/>
              <a:t> А.А. и др. Узлы автомобильных дорог. М., «Транспорт», 1966. – 366с. 12. Меркулов Е.А. и др. Сборник конструкций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, 1967. – 186 с. 13. Озеленение населенных мест: Справочник /Ерохин Г.П. и др., М., «Высшая школа», 1974. – 123 с. 14. </a:t>
            </a:r>
            <a:r>
              <a:rPr lang="ru-RU" sz="1400" dirty="0" err="1"/>
              <a:t>Орнатский</a:t>
            </a:r>
            <a:r>
              <a:rPr lang="ru-RU" sz="1400" dirty="0"/>
              <a:t> Н.П. Проектирование городских скоростных дорог. М., «Высшая школа», 1974.- 123 с. 15. Информационно – аналитический журнал «Автомобильные дороги» ЗАО «Издательство 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11594184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3100</TotalTime>
  <Words>845</Words>
  <Application>Microsoft Office PowerPoint</Application>
  <PresentationFormat>Экран (4:3)</PresentationFormat>
  <Paragraphs>49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Wingdings 3</vt:lpstr>
      <vt:lpstr>Легкий дым</vt:lpstr>
      <vt:lpstr>Транспортное планирование городов</vt:lpstr>
      <vt:lpstr>Тема 12. Лекция 12  Водно-тепловой режим земляного полотна и дорожно-климатическое районирование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85</cp:revision>
  <dcterms:created xsi:type="dcterms:W3CDTF">2014-09-03T06:40:38Z</dcterms:created>
  <dcterms:modified xsi:type="dcterms:W3CDTF">2022-03-05T11:17:14Z</dcterms:modified>
</cp:coreProperties>
</file>